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notesMasterIdLst>
    <p:notesMasterId r:id="rId12"/>
  </p:notesMasterIdLst>
  <p:sldIdLst>
    <p:sldId id="256" r:id="rId2"/>
    <p:sldId id="260" r:id="rId3"/>
    <p:sldId id="261" r:id="rId4"/>
    <p:sldId id="257" r:id="rId5"/>
    <p:sldId id="258" r:id="rId6"/>
    <p:sldId id="259" r:id="rId7"/>
    <p:sldId id="262" r:id="rId8"/>
    <p:sldId id="263" r:id="rId9"/>
    <p:sldId id="264" r:id="rId10"/>
    <p:sldId id="265" r:id="rId11"/>
  </p:sldIdLst>
  <p:sldSz cx="6858000" cy="9144000" type="letter"/>
  <p:notesSz cx="6858000" cy="9144000"/>
  <p:defaultTextStyle>
    <a:defPPr>
      <a:defRPr lang="en-US"/>
    </a:defPPr>
    <a:lvl1pPr marL="0" algn="l" defTabSz="732892" rtl="0" eaLnBrk="1" latinLnBrk="0" hangingPunct="1">
      <a:defRPr sz="1443" kern="1200">
        <a:solidFill>
          <a:schemeClr val="tx1"/>
        </a:solidFill>
        <a:latin typeface="+mn-lt"/>
        <a:ea typeface="+mn-ea"/>
        <a:cs typeface="+mn-cs"/>
      </a:defRPr>
    </a:lvl1pPr>
    <a:lvl2pPr marL="366446" algn="l" defTabSz="732892" rtl="0" eaLnBrk="1" latinLnBrk="0" hangingPunct="1">
      <a:defRPr sz="1443" kern="1200">
        <a:solidFill>
          <a:schemeClr val="tx1"/>
        </a:solidFill>
        <a:latin typeface="+mn-lt"/>
        <a:ea typeface="+mn-ea"/>
        <a:cs typeface="+mn-cs"/>
      </a:defRPr>
    </a:lvl2pPr>
    <a:lvl3pPr marL="732892" algn="l" defTabSz="732892" rtl="0" eaLnBrk="1" latinLnBrk="0" hangingPunct="1">
      <a:defRPr sz="1443" kern="1200">
        <a:solidFill>
          <a:schemeClr val="tx1"/>
        </a:solidFill>
        <a:latin typeface="+mn-lt"/>
        <a:ea typeface="+mn-ea"/>
        <a:cs typeface="+mn-cs"/>
      </a:defRPr>
    </a:lvl3pPr>
    <a:lvl4pPr marL="1099337" algn="l" defTabSz="732892" rtl="0" eaLnBrk="1" latinLnBrk="0" hangingPunct="1">
      <a:defRPr sz="1443" kern="1200">
        <a:solidFill>
          <a:schemeClr val="tx1"/>
        </a:solidFill>
        <a:latin typeface="+mn-lt"/>
        <a:ea typeface="+mn-ea"/>
        <a:cs typeface="+mn-cs"/>
      </a:defRPr>
    </a:lvl4pPr>
    <a:lvl5pPr marL="1465783" algn="l" defTabSz="732892" rtl="0" eaLnBrk="1" latinLnBrk="0" hangingPunct="1">
      <a:defRPr sz="1443" kern="1200">
        <a:solidFill>
          <a:schemeClr val="tx1"/>
        </a:solidFill>
        <a:latin typeface="+mn-lt"/>
        <a:ea typeface="+mn-ea"/>
        <a:cs typeface="+mn-cs"/>
      </a:defRPr>
    </a:lvl5pPr>
    <a:lvl6pPr marL="1832229" algn="l" defTabSz="732892" rtl="0" eaLnBrk="1" latinLnBrk="0" hangingPunct="1">
      <a:defRPr sz="1443" kern="1200">
        <a:solidFill>
          <a:schemeClr val="tx1"/>
        </a:solidFill>
        <a:latin typeface="+mn-lt"/>
        <a:ea typeface="+mn-ea"/>
        <a:cs typeface="+mn-cs"/>
      </a:defRPr>
    </a:lvl6pPr>
    <a:lvl7pPr marL="2198675" algn="l" defTabSz="732892" rtl="0" eaLnBrk="1" latinLnBrk="0" hangingPunct="1">
      <a:defRPr sz="1443" kern="1200">
        <a:solidFill>
          <a:schemeClr val="tx1"/>
        </a:solidFill>
        <a:latin typeface="+mn-lt"/>
        <a:ea typeface="+mn-ea"/>
        <a:cs typeface="+mn-cs"/>
      </a:defRPr>
    </a:lvl7pPr>
    <a:lvl8pPr marL="2565121" algn="l" defTabSz="732892" rtl="0" eaLnBrk="1" latinLnBrk="0" hangingPunct="1">
      <a:defRPr sz="1443" kern="1200">
        <a:solidFill>
          <a:schemeClr val="tx1"/>
        </a:solidFill>
        <a:latin typeface="+mn-lt"/>
        <a:ea typeface="+mn-ea"/>
        <a:cs typeface="+mn-cs"/>
      </a:defRPr>
    </a:lvl8pPr>
    <a:lvl9pPr marL="2931566" algn="l" defTabSz="732892" rtl="0" eaLnBrk="1" latinLnBrk="0" hangingPunct="1">
      <a:defRPr sz="1443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183"/>
    <p:restoredTop sz="94647"/>
  </p:normalViewPr>
  <p:slideViewPr>
    <p:cSldViewPr snapToGrid="0" snapToObjects="1">
      <p:cViewPr>
        <p:scale>
          <a:sx n="193" d="100"/>
          <a:sy n="193" d="100"/>
        </p:scale>
        <p:origin x="464" y="-44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9B5170-33B6-7B43-BE72-79BC02C3B808}" type="datetimeFigureOut">
              <a:rPr lang="en-US" smtClean="0"/>
              <a:t>2/14/19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71713" y="1143000"/>
            <a:ext cx="23145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237164-A104-1444-94C9-F8AAA4E677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7182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237164-A104-1444-94C9-F8AAA4E677B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5345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237164-A104-1444-94C9-F8AAA4E677B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6488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496484"/>
            <a:ext cx="5829300" cy="31834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4802717"/>
            <a:ext cx="5143500" cy="2207683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97675-727A-6E42-B173-9E7466064A7B}" type="datetimeFigureOut">
              <a:rPr lang="en-US" smtClean="0"/>
              <a:t>2/14/19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B92EA-18B2-5C40-B131-211A49FCB8C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97675-727A-6E42-B173-9E7466064A7B}" type="datetimeFigureOut">
              <a:rPr lang="en-US" smtClean="0"/>
              <a:t>2/14/19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B92EA-18B2-5C40-B131-211A49FCB8C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486834"/>
            <a:ext cx="1478756" cy="774911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486834"/>
            <a:ext cx="4350544" cy="774911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97675-727A-6E42-B173-9E7466064A7B}" type="datetimeFigureOut">
              <a:rPr lang="en-US" smtClean="0"/>
              <a:t>2/14/19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B92EA-18B2-5C40-B131-211A49FCB8C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97675-727A-6E42-B173-9E7466064A7B}" type="datetimeFigureOut">
              <a:rPr lang="en-US" smtClean="0"/>
              <a:t>2/14/19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B92EA-18B2-5C40-B131-211A49FCB8C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279653"/>
            <a:ext cx="5915025" cy="3803649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119286"/>
            <a:ext cx="5915025" cy="2000249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97675-727A-6E42-B173-9E7466064A7B}" type="datetimeFigureOut">
              <a:rPr lang="en-US" smtClean="0"/>
              <a:t>2/14/19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B92EA-18B2-5C40-B131-211A49FCB8C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434167"/>
            <a:ext cx="2914650" cy="580178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434167"/>
            <a:ext cx="2914650" cy="580178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97675-727A-6E42-B173-9E7466064A7B}" type="datetimeFigureOut">
              <a:rPr lang="en-US" smtClean="0"/>
              <a:t>2/14/19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B92EA-18B2-5C40-B131-211A49FCB8C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486836"/>
            <a:ext cx="5915025" cy="176741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241551"/>
            <a:ext cx="2901255" cy="109854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340100"/>
            <a:ext cx="2901255" cy="491278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241551"/>
            <a:ext cx="2915543" cy="109854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340100"/>
            <a:ext cx="2915543" cy="491278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97675-727A-6E42-B173-9E7466064A7B}" type="datetimeFigureOut">
              <a:rPr lang="en-US" smtClean="0"/>
              <a:t>2/14/19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B92EA-18B2-5C40-B131-211A49FCB8C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97675-727A-6E42-B173-9E7466064A7B}" type="datetimeFigureOut">
              <a:rPr lang="en-US" smtClean="0"/>
              <a:t>2/14/19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B92EA-18B2-5C40-B131-211A49FCB8C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97675-727A-6E42-B173-9E7466064A7B}" type="datetimeFigureOut">
              <a:rPr lang="en-US" smtClean="0"/>
              <a:t>2/14/19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B92EA-18B2-5C40-B131-211A49FCB8C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4" cy="21336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316569"/>
            <a:ext cx="3471863" cy="6498167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4" cy="508211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97675-727A-6E42-B173-9E7466064A7B}" type="datetimeFigureOut">
              <a:rPr lang="en-US" smtClean="0"/>
              <a:t>2/14/19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B92EA-18B2-5C40-B131-211A49FCB8C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4" cy="21336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316569"/>
            <a:ext cx="3471863" cy="6498167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4" cy="508211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97675-727A-6E42-B173-9E7466064A7B}" type="datetimeFigureOut">
              <a:rPr lang="en-US" smtClean="0"/>
              <a:t>2/14/19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B92EA-18B2-5C40-B131-211A49FCB8C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486836"/>
            <a:ext cx="591502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434167"/>
            <a:ext cx="591502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497675-727A-6E42-B173-9E7466064A7B}" type="datetimeFigureOut">
              <a:rPr lang="en-US" smtClean="0"/>
              <a:t>2/14/19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8475136"/>
            <a:ext cx="231457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9B92EA-18B2-5C40-B131-211A49FCB8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15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4" Type="http://schemas.openxmlformats.org/officeDocument/2006/relationships/image" Target="../media/image19.tif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4" Type="http://schemas.openxmlformats.org/officeDocument/2006/relationships/image" Target="../media/image19.tif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tiff"/><Relationship Id="rId3" Type="http://schemas.openxmlformats.org/officeDocument/2006/relationships/image" Target="../media/image22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164168" y="147636"/>
            <a:ext cx="4732866" cy="314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Convergent cross mapping (CCM) for Snake R. Fall chinook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1" y="551448"/>
            <a:ext cx="2895600" cy="147484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1" y="2021704"/>
            <a:ext cx="2895600" cy="148781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1" y="3509518"/>
            <a:ext cx="2895600" cy="148390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1" y="4992743"/>
            <a:ext cx="2895600" cy="1493214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3742267" y="551448"/>
            <a:ext cx="281093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/>
              <a:t>Significant effect of PDO on IHR Fall chinook population dynamics (monotonic increasing trend in red) but no significant effect of chinook on PDO (in blue, as expected of course)</a:t>
            </a:r>
            <a:endParaRPr lang="en-US" sz="1200" dirty="0"/>
          </a:p>
        </p:txBody>
      </p:sp>
      <p:sp>
        <p:nvSpPr>
          <p:cNvPr id="17" name="Rectangle 16"/>
          <p:cNvSpPr/>
          <p:nvPr/>
        </p:nvSpPr>
        <p:spPr>
          <a:xfrm>
            <a:off x="3742267" y="2025913"/>
            <a:ext cx="281093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smtClean="0"/>
              <a:t>No significant effect of sea lion pup counts on IHR Fall Chinook (in red), but a significant effect of IHR Fall Chinook on sea lion pup counts (in blue).</a:t>
            </a:r>
            <a:endParaRPr lang="en-US" sz="1200"/>
          </a:p>
        </p:txBody>
      </p:sp>
      <p:sp>
        <p:nvSpPr>
          <p:cNvPr id="18" name="Rectangle 17"/>
          <p:cNvSpPr/>
          <p:nvPr/>
        </p:nvSpPr>
        <p:spPr>
          <a:xfrm>
            <a:off x="3742267" y="3509518"/>
            <a:ext cx="281093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smtClean="0"/>
              <a:t>Significant 2-way interaction between Fall Chinook and male sea lion population estimates</a:t>
            </a:r>
            <a:endParaRPr lang="en-US" sz="1200"/>
          </a:p>
        </p:txBody>
      </p:sp>
      <p:sp>
        <p:nvSpPr>
          <p:cNvPr id="19" name="Rectangle 18"/>
          <p:cNvSpPr/>
          <p:nvPr/>
        </p:nvSpPr>
        <p:spPr>
          <a:xfrm>
            <a:off x="3742267" y="4992743"/>
            <a:ext cx="281093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smtClean="0"/>
              <a:t>Significant 2-way interaction between Fall Chinook at IHR dam and the Southern Resident orca population</a:t>
            </a:r>
            <a:endParaRPr lang="en-US" sz="120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2" y="6485958"/>
            <a:ext cx="2895600" cy="1493214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3742267" y="6485957"/>
            <a:ext cx="281093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/>
              <a:t>Significant effect of S/S chinook on Fall Chinook but not vice-versa. </a:t>
            </a:r>
            <a:endParaRPr lang="en-US" sz="1200" dirty="0"/>
          </a:p>
        </p:txBody>
      </p:sp>
      <p:sp>
        <p:nvSpPr>
          <p:cNvPr id="22" name="TextBox 21"/>
          <p:cNvSpPr txBox="1"/>
          <p:nvPr/>
        </p:nvSpPr>
        <p:spPr>
          <a:xfrm rot="16200000">
            <a:off x="-1536699" y="2875519"/>
            <a:ext cx="3920067" cy="314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Cross </a:t>
            </a:r>
            <a:r>
              <a:rPr lang="en-US" smtClean="0"/>
              <a:t>map skill, ⍴</a:t>
            </a:r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1617133" y="8112796"/>
            <a:ext cx="2683934" cy="314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Library size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1266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0"/>
            <a:ext cx="6350000" cy="694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4427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28133" y="364066"/>
            <a:ext cx="5596467" cy="314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S-map interaction coefficients over time</a:t>
            </a:r>
            <a:r>
              <a:rPr lang="en-US" smtClean="0"/>
              <a:t>. 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24467"/>
            <a:ext cx="6858000" cy="3958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6347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230362"/>
            <a:ext cx="6756400" cy="3143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We can also plot the interaction coefficients relate to each other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40841"/>
            <a:ext cx="6858000" cy="394777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88620"/>
            <a:ext cx="685800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2933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31799" y="474133"/>
            <a:ext cx="5909733" cy="314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Convergent cross mapping (CCM) for Snake R. Spring/Summer chinook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49867"/>
            <a:ext cx="3894667" cy="20059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894667" y="1049867"/>
            <a:ext cx="2785533" cy="16466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mtClean="0"/>
              <a:t>Significant effect of PDO on IHR Spring/Summer chinook population size (monotonic increasing trend in red) but no significant effect of chinook on PDO (in blue, as expected of course)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55767"/>
            <a:ext cx="3894667" cy="199093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894667" y="3048905"/>
            <a:ext cx="2785533" cy="7584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mtClean="0"/>
              <a:t>Non-significant effects between sea lion pup-count and S/S Chinook</a:t>
            </a:r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46698"/>
            <a:ext cx="3897028" cy="200236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894667" y="5053560"/>
            <a:ext cx="2785533" cy="12025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mtClean="0"/>
              <a:t>Significant </a:t>
            </a:r>
            <a:r>
              <a:rPr lang="en-US" dirty="0" smtClean="0"/>
              <a:t>effect of Spring/Summer Chinook on male sea lion population estimates but no significant effect of sea lions on S/S Chinook. 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055927"/>
            <a:ext cx="3894667" cy="1993641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3894667" y="7049065"/>
            <a:ext cx="2785533" cy="1868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Significant 2-way interaction between Spring/Summer Chinook at IHR dam and the Southern Resident orca population. Although significant, this interaction seems less strong than that between Fall Chinook and orcas.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44635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31799" y="474133"/>
            <a:ext cx="5909733" cy="314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Cross mapping (CCM) between orcas, sea lions and PDO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8514"/>
            <a:ext cx="3861870" cy="197696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4742448"/>
            <a:ext cx="3861870" cy="201108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861864" y="4751771"/>
            <a:ext cx="2801397" cy="7584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No significant effect of PDO on sea lion pup counts or on male sea lion estimates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861870" y="788514"/>
            <a:ext cx="2801397" cy="5364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mtClean="0"/>
              <a:t>Significant 2-way interaction between Orcas and male sea lions</a:t>
            </a:r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765481"/>
            <a:ext cx="3861868" cy="1981812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3861868" y="2769959"/>
            <a:ext cx="2801397" cy="7584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mtClean="0"/>
              <a:t>Significant effect of Orcas on sea lion pup count but not of pup counts on orcas. </a:t>
            </a:r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6753420"/>
            <a:ext cx="3861867" cy="1977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5036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467" y="2777322"/>
            <a:ext cx="4402667" cy="228163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394200" y="2777322"/>
            <a:ext cx="2260600" cy="12025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mtClean="0"/>
              <a:t>Both are significantly increasing, but only the effect of PDO on Orcas is significantly different from zero.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4521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858000" cy="88773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605778" y="261817"/>
            <a:ext cx="1086991" cy="8319476"/>
          </a:xfrm>
          <a:prstGeom prst="rect">
            <a:avLst/>
          </a:prstGeom>
          <a:solidFill>
            <a:schemeClr val="accent1"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898" y="2891203"/>
            <a:ext cx="963983" cy="3094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509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24791"/>
            <a:ext cx="6858000" cy="729441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605134" y="924791"/>
            <a:ext cx="1146251" cy="7294418"/>
          </a:xfrm>
          <a:prstGeom prst="rect">
            <a:avLst/>
          </a:prstGeom>
          <a:solidFill>
            <a:schemeClr val="accent1"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4017" y="4337539"/>
            <a:ext cx="963983" cy="3094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4634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54100" cy="3276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68400" y="37798"/>
            <a:ext cx="4927600" cy="32010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BON </a:t>
            </a:r>
            <a:r>
              <a:rPr lang="mr-IN" dirty="0" smtClean="0"/>
              <a:t>–</a:t>
            </a:r>
            <a:r>
              <a:rPr lang="en-US" dirty="0" smtClean="0"/>
              <a:t> Bonneville Dam on Columbia River</a:t>
            </a:r>
          </a:p>
          <a:p>
            <a:r>
              <a:rPr lang="en-US" dirty="0" smtClean="0"/>
              <a:t>IHR </a:t>
            </a:r>
            <a:r>
              <a:rPr lang="mr-IN" dirty="0" smtClean="0"/>
              <a:t>–</a:t>
            </a:r>
            <a:r>
              <a:rPr lang="en-US" dirty="0" smtClean="0"/>
              <a:t> Ice Harbor Dam on Snake River</a:t>
            </a:r>
          </a:p>
          <a:p>
            <a:r>
              <a:rPr lang="en-US" dirty="0" smtClean="0"/>
              <a:t>JDA </a:t>
            </a:r>
            <a:r>
              <a:rPr lang="mr-IN" dirty="0" smtClean="0"/>
              <a:t>–</a:t>
            </a:r>
            <a:r>
              <a:rPr lang="en-US" dirty="0" smtClean="0"/>
              <a:t> John Day Dam on Columbia River</a:t>
            </a:r>
          </a:p>
          <a:p>
            <a:r>
              <a:rPr lang="en-US" dirty="0" smtClean="0"/>
              <a:t>LGR </a:t>
            </a:r>
            <a:r>
              <a:rPr lang="mr-IN" dirty="0" smtClean="0"/>
              <a:t>–</a:t>
            </a:r>
            <a:r>
              <a:rPr lang="en-US" dirty="0" smtClean="0"/>
              <a:t> Lower Granite Dam on Snake River</a:t>
            </a:r>
          </a:p>
          <a:p>
            <a:r>
              <a:rPr lang="en-US" dirty="0" smtClean="0"/>
              <a:t>LGS </a:t>
            </a:r>
            <a:r>
              <a:rPr lang="mr-IN" dirty="0" smtClean="0"/>
              <a:t>–</a:t>
            </a:r>
            <a:r>
              <a:rPr lang="en-US" dirty="0" smtClean="0"/>
              <a:t> Little Goose Dam on Snake River</a:t>
            </a:r>
          </a:p>
          <a:p>
            <a:r>
              <a:rPr lang="en-US" dirty="0" smtClean="0"/>
              <a:t>LMN </a:t>
            </a:r>
            <a:r>
              <a:rPr lang="mr-IN" dirty="0" smtClean="0"/>
              <a:t>–</a:t>
            </a:r>
            <a:r>
              <a:rPr lang="en-US" dirty="0" smtClean="0"/>
              <a:t> Lower Monumental Dam on Snake River</a:t>
            </a:r>
          </a:p>
          <a:p>
            <a:r>
              <a:rPr lang="en-US" dirty="0" smtClean="0"/>
              <a:t>MCN </a:t>
            </a:r>
            <a:r>
              <a:rPr lang="mr-IN" dirty="0" smtClean="0"/>
              <a:t>–</a:t>
            </a:r>
            <a:r>
              <a:rPr lang="en-US" dirty="0" smtClean="0"/>
              <a:t> McNary Dam on Columbia River</a:t>
            </a:r>
          </a:p>
          <a:p>
            <a:r>
              <a:rPr lang="en-US" dirty="0" smtClean="0"/>
              <a:t>PRD </a:t>
            </a:r>
            <a:r>
              <a:rPr lang="mr-IN" dirty="0" smtClean="0"/>
              <a:t>–</a:t>
            </a:r>
            <a:r>
              <a:rPr lang="en-US" dirty="0" smtClean="0"/>
              <a:t> Priest Rapids Dam on Columbia River</a:t>
            </a:r>
          </a:p>
          <a:p>
            <a:r>
              <a:rPr lang="en-US" dirty="0" smtClean="0"/>
              <a:t>RIS - Rock Island Dam on Columbia River</a:t>
            </a:r>
          </a:p>
          <a:p>
            <a:r>
              <a:rPr lang="en-US" dirty="0" smtClean="0"/>
              <a:t>RRH </a:t>
            </a:r>
            <a:r>
              <a:rPr lang="mr-IN" dirty="0" smtClean="0"/>
              <a:t>–</a:t>
            </a:r>
            <a:r>
              <a:rPr lang="en-US" dirty="0" smtClean="0"/>
              <a:t> Rocky Reach Dam on Columbia River</a:t>
            </a:r>
          </a:p>
          <a:p>
            <a:r>
              <a:rPr lang="en-US" dirty="0" smtClean="0"/>
              <a:t>TDA </a:t>
            </a:r>
            <a:r>
              <a:rPr lang="mr-IN" dirty="0" smtClean="0"/>
              <a:t>–</a:t>
            </a:r>
            <a:r>
              <a:rPr lang="en-US" dirty="0" smtClean="0"/>
              <a:t> The </a:t>
            </a:r>
            <a:r>
              <a:rPr lang="en-US" dirty="0" err="1" smtClean="0"/>
              <a:t>Dalles</a:t>
            </a:r>
            <a:r>
              <a:rPr lang="en-US" dirty="0" smtClean="0"/>
              <a:t> Dam on Columbia River</a:t>
            </a:r>
          </a:p>
          <a:p>
            <a:r>
              <a:rPr lang="en-US" dirty="0" smtClean="0"/>
              <a:t>WAN - </a:t>
            </a:r>
            <a:r>
              <a:rPr lang="en-US" dirty="0" err="1" smtClean="0"/>
              <a:t>Wanapum</a:t>
            </a:r>
            <a:r>
              <a:rPr lang="en-US" dirty="0" smtClean="0"/>
              <a:t> Dam on Columbia River</a:t>
            </a:r>
          </a:p>
          <a:p>
            <a:r>
              <a:rPr lang="en-US" dirty="0" smtClean="0"/>
              <a:t>WEL </a:t>
            </a:r>
            <a:r>
              <a:rPr lang="mr-IN" dirty="0" smtClean="0"/>
              <a:t>–</a:t>
            </a:r>
            <a:r>
              <a:rPr lang="en-US" dirty="0" smtClean="0"/>
              <a:t> Wells Dam on Columbia River</a:t>
            </a:r>
          </a:p>
          <a:p>
            <a:r>
              <a:rPr lang="en-US" dirty="0" smtClean="0"/>
              <a:t>WFA </a:t>
            </a:r>
            <a:r>
              <a:rPr lang="mr-IN" dirty="0" smtClean="0"/>
              <a:t>–</a:t>
            </a:r>
            <a:r>
              <a:rPr lang="en-US" dirty="0" smtClean="0"/>
              <a:t> Willamette Falls on Willamette River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711140"/>
            <a:ext cx="6858000" cy="4549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5937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3398</TotalTime>
  <Words>433</Words>
  <Application>Microsoft Macintosh PowerPoint</Application>
  <PresentationFormat>Letter Paper (8.5x11 in)</PresentationFormat>
  <Paragraphs>36</Paragraphs>
  <Slides>10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Mangal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Alison Iles</dc:creator>
  <cp:lastModifiedBy>Alison Iles</cp:lastModifiedBy>
  <cp:revision>23</cp:revision>
  <dcterms:created xsi:type="dcterms:W3CDTF">2018-12-17T22:05:54Z</dcterms:created>
  <dcterms:modified xsi:type="dcterms:W3CDTF">2019-02-14T19:56:38Z</dcterms:modified>
</cp:coreProperties>
</file>